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13" r:id="rId2"/>
  </p:sldMasterIdLst>
  <p:notesMasterIdLst>
    <p:notesMasterId r:id="rId23"/>
  </p:notesMasterIdLst>
  <p:sldIdLst>
    <p:sldId id="347" r:id="rId3"/>
    <p:sldId id="350" r:id="rId4"/>
    <p:sldId id="296" r:id="rId5"/>
    <p:sldId id="345" r:id="rId6"/>
    <p:sldId id="351" r:id="rId7"/>
    <p:sldId id="352" r:id="rId8"/>
    <p:sldId id="353" r:id="rId9"/>
    <p:sldId id="354" r:id="rId10"/>
    <p:sldId id="355" r:id="rId11"/>
    <p:sldId id="346" r:id="rId12"/>
    <p:sldId id="356" r:id="rId13"/>
    <p:sldId id="357" r:id="rId14"/>
    <p:sldId id="358" r:id="rId15"/>
    <p:sldId id="359" r:id="rId16"/>
    <p:sldId id="364" r:id="rId17"/>
    <p:sldId id="360" r:id="rId18"/>
    <p:sldId id="361" r:id="rId19"/>
    <p:sldId id="362" r:id="rId20"/>
    <p:sldId id="363" r:id="rId21"/>
    <p:sldId id="349"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48" autoAdjust="0"/>
    <p:restoredTop sz="94660"/>
  </p:normalViewPr>
  <p:slideViewPr>
    <p:cSldViewPr snapToGrid="0" showGuides="1">
      <p:cViewPr varScale="1">
        <p:scale>
          <a:sx n="91" d="100"/>
          <a:sy n="91" d="100"/>
        </p:scale>
        <p:origin x="324" y="78"/>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20</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22114191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69368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85207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800">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7620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a:spcBef>
                <a:spcPct val="0"/>
              </a:spcBef>
              <a:buFont typeface="Arial" panose="020B0604020202020204" pitchFamily="34" charset="0"/>
              <a:buNone/>
              <a:defRPr/>
            </a:pPr>
            <a:r>
              <a:rPr lang="zh-CN" altLang="en-US" sz="2000" dirty="0">
                <a:solidFill>
                  <a:prstClr val="white"/>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7123714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3514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5353788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4049485" y="3734673"/>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2704032" y="188911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8748428" y="4011025"/>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audio" Target="../media/audio1.wav"/><Relationship Id="rId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6239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22" r:id="rId5"/>
    <p:sldLayoutId id="2147483660" r:id="rId6"/>
    <p:sldLayoutId id="2147483699" r:id="rId7"/>
    <p:sldLayoutId id="2147483652" r:id="rId8"/>
    <p:sldLayoutId id="2147483682"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4" action="ppaction://hlinksldjump" highlightClick="1">
              <a:snd r:embed="rId5"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75035742"/>
      </p:ext>
    </p:extLst>
  </p:cSld>
  <p:clrMap bg1="lt1" tx1="dk1" bg2="lt2" tx2="dk2" accent1="accent1" accent2="accent2" accent3="accent3" accent4="accent4" accent5="accent5" accent6="accent6" hlink="hlink" folHlink="folHlink"/>
  <p:sldLayoutIdLst>
    <p:sldLayoutId id="2147483714" r:id="rId1"/>
    <p:sldLayoutId id="2147483720" r:id="rId2"/>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2</a:t>
            </a:r>
            <a:r>
              <a:rPr lang="zh-CN" altLang="en-US" sz="4656" b="1" dirty="0">
                <a:solidFill>
                  <a:srgbClr val="D60093"/>
                </a:solidFill>
                <a:latin typeface="隶书" panose="02010509060101010101" pitchFamily="49" charset="-122"/>
                <a:ea typeface="隶书" panose="02010509060101010101" pitchFamily="49" charset="-122"/>
              </a:rPr>
              <a:t>节　熔化和凝固</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3622979" y="103386"/>
            <a:ext cx="5746402" cy="669887"/>
            <a:chOff x="3606630" y="897473"/>
            <a:chExt cx="4749093" cy="669887"/>
          </a:xfrm>
        </p:grpSpPr>
        <p:pic>
          <p:nvPicPr>
            <p:cNvPr id="21" name="图片 20" descr="阴影"/>
            <p:cNvPicPr>
              <a:picLocks noChangeAspect="1"/>
            </p:cNvPicPr>
            <p:nvPr/>
          </p:nvPicPr>
          <p:blipFill>
            <a:blip r:embed="rId2"/>
            <a:stretch>
              <a:fillRect/>
            </a:stretch>
          </p:blipFill>
          <p:spPr>
            <a:xfrm>
              <a:off x="3606630" y="897473"/>
              <a:ext cx="4749093" cy="669887"/>
            </a:xfrm>
            <a:prstGeom prst="rect">
              <a:avLst/>
            </a:prstGeom>
          </p:spPr>
        </p:pic>
        <p:sp>
          <p:nvSpPr>
            <p:cNvPr id="22" name="文本框 21"/>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探究</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003205"/>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探究问题</a:t>
            </a:r>
            <a:r>
              <a:rPr lang="zh-CN" altLang="zh-CN" sz="2800" dirty="0" smtClean="0">
                <a:solidFill>
                  <a:srgbClr val="000000"/>
                </a:solidFill>
                <a:latin typeface="NEU-BZ-S92"/>
                <a:ea typeface="方正兰亭中黑_GBK"/>
                <a:cs typeface="Times New Roman" panose="02020603050405020304" pitchFamily="18" charset="0"/>
              </a:rPr>
              <a:t>一</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熔化</a:t>
            </a:r>
            <a:r>
              <a:rPr lang="zh-CN" altLang="zh-CN" sz="2800" dirty="0">
                <a:solidFill>
                  <a:srgbClr val="000000"/>
                </a:solidFill>
                <a:latin typeface="NEU-BZ-S92"/>
                <a:ea typeface="方正兰亭中黑_GBK"/>
                <a:cs typeface="Times New Roman" panose="02020603050405020304" pitchFamily="18" charset="0"/>
              </a:rPr>
              <a:t>和凝固现象</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小明看新闻看到一则消息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北方一行人被楼顶檐上的冰溜子砸成重伤</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小明分析了冰溜子形成的原因</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原来是雪后楼顶上聚集一层雪</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白天在太阳照射下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一部分</a:t>
            </a:r>
            <a:r>
              <a:rPr lang="zh-CN" altLang="zh-CN" sz="2800" dirty="0" smtClean="0">
                <a:solidFill>
                  <a:srgbClr val="000000"/>
                </a:solidFill>
                <a:latin typeface="Times New Roman" panose="02020603050405020304" pitchFamily="18" charset="0"/>
                <a:cs typeface="Times New Roman" panose="02020603050405020304" pitchFamily="18" charset="0"/>
              </a:rPr>
              <a:t>雪</a:t>
            </a:r>
            <a:r>
              <a:rPr lang="en-US" altLang="zh-CN" sz="2800" i="1" dirty="0">
                <a:solidFill>
                  <a:srgbClr val="000000"/>
                </a:solidFill>
                <a:latin typeface="Times New Roman" panose="02020603050405020304" pitchFamily="18" charset="0"/>
                <a:cs typeface="Times New Roman" panose="02020603050405020304" pitchFamily="18" charset="0"/>
              </a:rPr>
              <a:t>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填一物态变化名称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成水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水从楼顶檐流下时遇</a:t>
            </a:r>
            <a:r>
              <a:rPr lang="zh-CN" altLang="zh-CN" sz="2800" dirty="0" smtClean="0">
                <a:solidFill>
                  <a:srgbClr val="000000"/>
                </a:solidFill>
                <a:latin typeface="Times New Roman" panose="02020603050405020304" pitchFamily="18" charset="0"/>
                <a:cs typeface="Times New Roman" panose="02020603050405020304" pitchFamily="18" charset="0"/>
              </a:rPr>
              <a:t>冷</a:t>
            </a:r>
            <a:r>
              <a:rPr lang="en-US" altLang="zh-CN" sz="2800" i="1" dirty="0">
                <a:solidFill>
                  <a:srgbClr val="000000"/>
                </a:solidFill>
                <a:latin typeface="Times New Roman" panose="02020603050405020304" pitchFamily="18" charset="0"/>
                <a:cs typeface="Times New Roman" panose="02020603050405020304" pitchFamily="18" charset="0"/>
              </a:rPr>
              <a:t>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填一物态变化名称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成冰溜子。</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4401676" y="2699748"/>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熔化</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2556641" y="323580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凝固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381000" y="3881331"/>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雪在被太阳照射时吸收热量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由固态的冰变成液态的水顺着楼顶檐流下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这属于熔化过程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由于天气寒冷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水在流下的过程中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向外放出热量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由液态的水变为固态的冰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从而形成冰溜子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这属于凝固过程。</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7072758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20"/>
                                        </p:tgtEl>
                                        <p:attrNameLst>
                                          <p:attrName>r</p:attrName>
                                        </p:attrNameLst>
                                      </p:cBhvr>
                                    </p:animRot>
                                    <p:animRot by="-240000">
                                      <p:cBhvr>
                                        <p:cTn id="7" dur="200" fill="hold">
                                          <p:stCondLst>
                                            <p:cond delay="200"/>
                                          </p:stCondLst>
                                        </p:cTn>
                                        <p:tgtEl>
                                          <p:spTgt spid="20"/>
                                        </p:tgtEl>
                                        <p:attrNameLst>
                                          <p:attrName>r</p:attrName>
                                        </p:attrNameLst>
                                      </p:cBhvr>
                                    </p:animRot>
                                    <p:animRot by="240000">
                                      <p:cBhvr>
                                        <p:cTn id="8" dur="200" fill="hold">
                                          <p:stCondLst>
                                            <p:cond delay="400"/>
                                          </p:stCondLst>
                                        </p:cTn>
                                        <p:tgtEl>
                                          <p:spTgt spid="20"/>
                                        </p:tgtEl>
                                        <p:attrNameLst>
                                          <p:attrName>r</p:attrName>
                                        </p:attrNameLst>
                                      </p:cBhvr>
                                    </p:animRot>
                                    <p:animRot by="-240000">
                                      <p:cBhvr>
                                        <p:cTn id="9" dur="200" fill="hold">
                                          <p:stCondLst>
                                            <p:cond delay="600"/>
                                          </p:stCondLst>
                                        </p:cTn>
                                        <p:tgtEl>
                                          <p:spTgt spid="20"/>
                                        </p:tgtEl>
                                        <p:attrNameLst>
                                          <p:attrName>r</p:attrName>
                                        </p:attrNameLst>
                                      </p:cBhvr>
                                    </p:animRot>
                                    <p:animRot by="120000">
                                      <p:cBhvr>
                                        <p:cTn id="10" dur="200" fill="hold">
                                          <p:stCondLst>
                                            <p:cond delay="800"/>
                                          </p:stCondLst>
                                        </p:cTn>
                                        <p:tgtEl>
                                          <p:spTgt spid="2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927560"/>
            <a:ext cx="11430000" cy="225350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思路导引</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物态变化的判断</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明确物态变化前的状态</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明确物态变化后的状态</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根据定义确定物态变化的种类</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4" name="矩形 3"/>
          <p:cNvSpPr>
            <a:spLocks noChangeAspect="1"/>
          </p:cNvSpPr>
          <p:nvPr/>
        </p:nvSpPr>
        <p:spPr>
          <a:xfrm>
            <a:off x="381000" y="3258848"/>
            <a:ext cx="11430000" cy="113319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正黑简体"/>
                <a:cs typeface="Times New Roman" panose="02020603050405020304" pitchFamily="18" charset="0"/>
              </a:rPr>
              <a:t>解题</a:t>
            </a:r>
            <a:r>
              <a:rPr lang="zh-CN" altLang="zh-CN" sz="2800" dirty="0" smtClean="0">
                <a:solidFill>
                  <a:srgbClr val="000000"/>
                </a:solidFill>
                <a:latin typeface="NEU-BZ-S92"/>
                <a:ea typeface="方正正黑简体"/>
                <a:cs typeface="Times New Roman" panose="02020603050405020304" pitchFamily="18" charset="0"/>
              </a:rPr>
              <a:t>指导</a:t>
            </a:r>
            <a:r>
              <a:rPr lang="en-US" altLang="zh-CN" sz="2800" dirty="0" smtClean="0">
                <a:solidFill>
                  <a:srgbClr val="000000"/>
                </a:solidFill>
                <a:latin typeface="NEU-BZ-S92"/>
                <a:ea typeface="方正正黑简体"/>
                <a:cs typeface="Times New Roman" panose="02020603050405020304" pitchFamily="18" charset="0"/>
              </a:rPr>
              <a:t>  </a:t>
            </a:r>
            <a:r>
              <a:rPr lang="zh-CN" altLang="zh-CN" sz="28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判断出物质前后所处的状态</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然后根据物态变化的定义判断出物质发生物态变化的类型。</a:t>
            </a:r>
            <a:endParaRPr lang="zh-CN" altLang="zh-CN" sz="2800" dirty="0">
              <a:solidFill>
                <a:srgbClr val="000000"/>
              </a:solidFill>
              <a:effectLst/>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41014998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787198"/>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我国古代很早就对物态变化有所认识和应用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早在公元前</a:t>
            </a:r>
            <a:r>
              <a:rPr lang="en-US" altLang="zh-CN" sz="2800" dirty="0">
                <a:solidFill>
                  <a:srgbClr val="000000"/>
                </a:solidFill>
                <a:latin typeface="Times New Roman" panose="02020603050405020304" pitchFamily="18" charset="0"/>
                <a:cs typeface="Times New Roman" panose="02020603050405020304" pitchFamily="18" charset="0"/>
              </a:rPr>
              <a:t>21</a:t>
            </a:r>
            <a:r>
              <a:rPr lang="zh-CN" altLang="zh-CN" sz="2800" dirty="0">
                <a:solidFill>
                  <a:srgbClr val="000000"/>
                </a:solidFill>
                <a:latin typeface="Times New Roman" panose="02020603050405020304" pitchFamily="18" charset="0"/>
                <a:cs typeface="Times New Roman" panose="02020603050405020304" pitchFamily="18" charset="0"/>
              </a:rPr>
              <a:t>世纪</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我国就掌握了青铜冶铸技术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青铜钟是让经过冶炼的液态铜在泥模内发生</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制成的。</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1915510" y="289948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凝固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38270812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284998"/>
            <a:ext cx="11430000" cy="169334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探究问题</a:t>
            </a:r>
            <a:r>
              <a:rPr lang="zh-CN" altLang="zh-CN" sz="2800" dirty="0" smtClean="0">
                <a:solidFill>
                  <a:srgbClr val="000000"/>
                </a:solidFill>
                <a:latin typeface="NEU-BZ-S92"/>
                <a:ea typeface="方正兰亭中黑_GBK"/>
                <a:cs typeface="Times New Roman" panose="02020603050405020304" pitchFamily="18" charset="0"/>
              </a:rPr>
              <a:t>二</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探究</a:t>
            </a:r>
            <a:r>
              <a:rPr lang="zh-CN" altLang="zh-CN" sz="2800" dirty="0">
                <a:solidFill>
                  <a:srgbClr val="000000"/>
                </a:solidFill>
                <a:latin typeface="NEU-BZ-S92"/>
                <a:ea typeface="方正兰亭中黑_GBK"/>
                <a:cs typeface="Times New Roman" panose="02020603050405020304" pitchFamily="18" charset="0"/>
              </a:rPr>
              <a:t>固体熔化时温度变化规律</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图甲是探究某种固体物质熔化特点的实验装置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图乙是根据实验数据描绘出的该物质在熔化过程中温度随时间变化的图像。</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4" name="XW8QXR45.eps" descr="id:2147493973;FounderCES"/>
          <p:cNvPicPr/>
          <p:nvPr/>
        </p:nvPicPr>
        <p:blipFill>
          <a:blip r:embed="rId2">
            <a:clrChange>
              <a:clrFrom>
                <a:srgbClr val="FFFFFF"/>
              </a:clrFrom>
              <a:clrTo>
                <a:srgbClr val="FFFFFF">
                  <a:alpha val="0"/>
                </a:srgbClr>
              </a:clrTo>
            </a:clrChange>
          </a:blip>
          <a:stretch>
            <a:fillRect/>
          </a:stretch>
        </p:blipFill>
        <p:spPr>
          <a:xfrm>
            <a:off x="3378148" y="1994822"/>
            <a:ext cx="5378674" cy="3027081"/>
          </a:xfrm>
          <a:prstGeom prst="rect">
            <a:avLst/>
          </a:prstGeom>
        </p:spPr>
      </p:pic>
    </p:spTree>
    <p:extLst>
      <p:ext uri="{BB962C8B-B14F-4D97-AF65-F5344CB8AC3E}">
        <p14:creationId xmlns:p14="http://schemas.microsoft.com/office/powerpoint/2010/main" val="1369058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64551"/>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在组装实验器材时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应按照</a:t>
            </a:r>
            <a:r>
              <a:rPr lang="en-US" altLang="zh-CN" sz="2800" i="1" dirty="0" smtClean="0">
                <a:solidFill>
                  <a:srgbClr val="000000"/>
                </a:solidFill>
                <a:latin typeface="Times New Roman" panose="02020603050405020304" pitchFamily="18" charset="0"/>
                <a:cs typeface="Times New Roman" panose="02020603050405020304" pitchFamily="18" charset="0"/>
              </a:rPr>
              <a:t>_________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自下而上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自上而下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的顺序组装。将试管放在装水的烧杯中加热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其目的</a:t>
            </a:r>
            <a:r>
              <a:rPr lang="zh-CN" altLang="zh-CN" sz="2800" dirty="0" smtClean="0">
                <a:solidFill>
                  <a:srgbClr val="000000"/>
                </a:solidFill>
                <a:latin typeface="Times New Roman" panose="02020603050405020304" pitchFamily="18" charset="0"/>
                <a:cs typeface="Times New Roman" panose="02020603050405020304" pitchFamily="18" charset="0"/>
              </a:rPr>
              <a:t>是</a:t>
            </a:r>
            <a:r>
              <a:rPr lang="en-US" altLang="zh-CN" sz="2800" i="1" dirty="0" smtClean="0">
                <a:solidFill>
                  <a:srgbClr val="000000"/>
                </a:solidFill>
                <a:latin typeface="Times New Roman" panose="02020603050405020304" pitchFamily="18" charset="0"/>
                <a:cs typeface="Times New Roman" panose="02020603050405020304" pitchFamily="18" charset="0"/>
              </a:rPr>
              <a:t>________</a:t>
            </a:r>
            <a:r>
              <a:rPr lang="en-US" altLang="zh-CN" sz="2800" i="1" dirty="0">
                <a:solidFill>
                  <a:srgbClr val="000000"/>
                </a:solidFill>
                <a:latin typeface="Times New Roman" panose="02020603050405020304" pitchFamily="18" charset="0"/>
                <a:cs typeface="Times New Roman" panose="02020603050405020304" pitchFamily="18" charset="0"/>
              </a:rPr>
              <a:t>_</a:t>
            </a:r>
            <a:r>
              <a:rPr lang="en-US" altLang="zh-CN" sz="2800" i="1" dirty="0" smtClean="0">
                <a:solidFill>
                  <a:srgbClr val="000000"/>
                </a:solidFill>
                <a:latin typeface="Times New Roman" panose="02020603050405020304" pitchFamily="18" charset="0"/>
                <a:cs typeface="Times New Roman" panose="02020603050405020304" pitchFamily="18" charset="0"/>
              </a:rPr>
              <a:t>______ </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由图乙可知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该物质的熔点是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NEU-BZ-S92"/>
                <a:cs typeface="宋体" panose="02010600030101010101" pitchFamily="2" charset="-122"/>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图乙中该物质熔化过程共经历</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min,</a:t>
            </a:r>
            <a:r>
              <a:rPr lang="zh-CN" altLang="zh-CN" sz="2800" dirty="0">
                <a:solidFill>
                  <a:srgbClr val="000000"/>
                </a:solidFill>
                <a:latin typeface="Times New Roman" panose="02020603050405020304" pitchFamily="18" charset="0"/>
                <a:cs typeface="Times New Roman" panose="02020603050405020304" pitchFamily="18" charset="0"/>
              </a:rPr>
              <a:t>熔化过程中不断吸收热量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温度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从第</a:t>
            </a:r>
            <a:r>
              <a:rPr lang="en-US" altLang="zh-CN" sz="2800" dirty="0">
                <a:solidFill>
                  <a:srgbClr val="000000"/>
                </a:solidFill>
                <a:latin typeface="Times New Roman" panose="02020603050405020304" pitchFamily="18" charset="0"/>
                <a:cs typeface="Times New Roman" panose="02020603050405020304" pitchFamily="18" charset="0"/>
              </a:rPr>
              <a:t>5 min</a:t>
            </a:r>
            <a:r>
              <a:rPr lang="zh-CN" altLang="zh-CN" sz="2800" dirty="0">
                <a:solidFill>
                  <a:srgbClr val="000000"/>
                </a:solidFill>
                <a:latin typeface="Times New Roman" panose="02020603050405020304" pitchFamily="18" charset="0"/>
                <a:cs typeface="Times New Roman" panose="02020603050405020304" pitchFamily="18" charset="0"/>
              </a:rPr>
              <a:t>到第</a:t>
            </a:r>
            <a:r>
              <a:rPr lang="en-US" altLang="zh-CN" sz="2800" dirty="0">
                <a:solidFill>
                  <a:srgbClr val="000000"/>
                </a:solidFill>
                <a:latin typeface="Times New Roman" panose="02020603050405020304" pitchFamily="18" charset="0"/>
                <a:cs typeface="Times New Roman" panose="02020603050405020304" pitchFamily="18" charset="0"/>
              </a:rPr>
              <a:t>6 min,</a:t>
            </a:r>
            <a:r>
              <a:rPr lang="zh-CN" altLang="zh-CN" sz="2800" dirty="0">
                <a:solidFill>
                  <a:srgbClr val="000000"/>
                </a:solidFill>
                <a:latin typeface="Times New Roman" panose="02020603050405020304" pitchFamily="18" charset="0"/>
                <a:cs typeface="Times New Roman" panose="02020603050405020304" pitchFamily="18" charset="0"/>
              </a:rPr>
              <a:t>物质处于</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状态。</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4858407" y="1175061"/>
            <a:ext cx="1710725"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自下而上</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8205943" y="1707249"/>
            <a:ext cx="4224233"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使试管内的物质受热</a:t>
            </a:r>
            <a:r>
              <a:rPr lang="zh-CN" altLang="zh-CN" sz="2800" dirty="0" smtClean="0">
                <a:solidFill>
                  <a:srgbClr val="FF0000"/>
                </a:solidFill>
                <a:latin typeface="Times New Roman" panose="02020603050405020304" pitchFamily="18" charset="0"/>
                <a:cs typeface="Times New Roman" panose="02020603050405020304" pitchFamily="18" charset="0"/>
              </a:rPr>
              <a:t>均匀</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5797851" y="2298136"/>
            <a:ext cx="543739"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80</a:t>
            </a:r>
            <a:endParaRPr lang="zh-CN" altLang="en-US" sz="2800" dirty="0"/>
          </a:p>
        </p:txBody>
      </p:sp>
      <p:sp>
        <p:nvSpPr>
          <p:cNvPr id="6" name="矩形 5"/>
          <p:cNvSpPr>
            <a:spLocks noChangeAspect="1"/>
          </p:cNvSpPr>
          <p:nvPr/>
        </p:nvSpPr>
        <p:spPr>
          <a:xfrm>
            <a:off x="6014883" y="2836028"/>
            <a:ext cx="364202"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4</a:t>
            </a:r>
            <a:endParaRPr lang="zh-CN" altLang="en-US" sz="2800" dirty="0"/>
          </a:p>
        </p:txBody>
      </p:sp>
      <p:sp>
        <p:nvSpPr>
          <p:cNvPr id="7" name="矩形 6"/>
          <p:cNvSpPr>
            <a:spLocks noChangeAspect="1"/>
          </p:cNvSpPr>
          <p:nvPr/>
        </p:nvSpPr>
        <p:spPr>
          <a:xfrm>
            <a:off x="2010104" y="3392800"/>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不变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8" name="矩形 7"/>
          <p:cNvSpPr>
            <a:spLocks noChangeAspect="1"/>
          </p:cNvSpPr>
          <p:nvPr/>
        </p:nvSpPr>
        <p:spPr>
          <a:xfrm>
            <a:off x="8184923" y="3392800"/>
            <a:ext cx="1710725"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固液</a:t>
            </a:r>
            <a:r>
              <a:rPr lang="zh-CN" altLang="zh-CN" sz="2800" dirty="0" smtClean="0">
                <a:solidFill>
                  <a:srgbClr val="FF0000"/>
                </a:solidFill>
                <a:latin typeface="Times New Roman" panose="02020603050405020304" pitchFamily="18" charset="0"/>
                <a:cs typeface="Times New Roman" panose="02020603050405020304" pitchFamily="18" charset="0"/>
              </a:rPr>
              <a:t>共存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7034904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a:spLocks noChangeAspect="1"/>
          </p:cNvSpPr>
          <p:nvPr/>
        </p:nvSpPr>
        <p:spPr>
          <a:xfrm>
            <a:off x="381000" y="843378"/>
            <a:ext cx="11430000" cy="395467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先安装下面器材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再安装上面器材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便于调节器材间的距离</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即应按照自下而上的顺序组装</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在做实验时把装有物质的试管放在盛水的烧杯内加热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目的是使试管内的物质受热均匀。</a:t>
            </a: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因为晶体熔化时吸收热量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温度不变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所以根据题图乙分析可知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该物质的熔点是</a:t>
            </a:r>
            <a:r>
              <a:rPr lang="en-US" altLang="zh-CN" sz="2800" dirty="0">
                <a:solidFill>
                  <a:srgbClr val="000000"/>
                </a:solidFill>
                <a:latin typeface="Times New Roman" panose="02020603050405020304" pitchFamily="18" charset="0"/>
                <a:cs typeface="Times New Roman" panose="02020603050405020304" pitchFamily="18" charset="0"/>
              </a:rPr>
              <a:t>80</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800" dirty="0">
                <a:solidFill>
                  <a:srgbClr val="000000"/>
                </a:solidFill>
                <a:latin typeface="NEU-BZ-S92" panose="02020503000000020003" pitchFamily="18" charset="-122"/>
                <a:cs typeface="宋体" panose="02010600030101010101" pitchFamily="2" charset="-122"/>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由题图乙可知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800" dirty="0">
                <a:solidFill>
                  <a:srgbClr val="000000"/>
                </a:solidFill>
                <a:latin typeface="Times New Roman" panose="02020603050405020304" pitchFamily="18" charset="0"/>
                <a:cs typeface="Times New Roman" panose="02020603050405020304" pitchFamily="18" charset="0"/>
              </a:rPr>
              <a:t>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4</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min</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的时间内</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物质还没有达到熔点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处于固态</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800" dirty="0">
                <a:solidFill>
                  <a:srgbClr val="000000"/>
                </a:solidFill>
                <a:latin typeface="Times New Roman" panose="02020603050405020304" pitchFamily="18" charset="0"/>
                <a:cs typeface="Times New Roman" panose="02020603050405020304" pitchFamily="18" charset="0"/>
              </a:rPr>
              <a:t>4</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8</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min</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处于熔化过程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熔化经历了</a:t>
            </a:r>
            <a:r>
              <a:rPr lang="en-US" altLang="zh-CN" sz="2800" dirty="0">
                <a:solidFill>
                  <a:srgbClr val="000000"/>
                </a:solidFill>
                <a:latin typeface="Times New Roman" panose="02020603050405020304" pitchFamily="18" charset="0"/>
                <a:cs typeface="Times New Roman" panose="02020603050405020304" pitchFamily="18" charset="0"/>
              </a:rPr>
              <a:t>4</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min,</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熔化过程中继续吸热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温度不变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800" dirty="0">
                <a:solidFill>
                  <a:srgbClr val="000000"/>
                </a:solidFill>
                <a:latin typeface="Times New Roman" panose="02020603050405020304" pitchFamily="18" charset="0"/>
                <a:cs typeface="Times New Roman" panose="02020603050405020304" pitchFamily="18" charset="0"/>
              </a:rPr>
              <a:t>5</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min</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到第</a:t>
            </a:r>
            <a:r>
              <a:rPr lang="en-US" altLang="zh-CN" sz="2800" dirty="0">
                <a:solidFill>
                  <a:srgbClr val="000000"/>
                </a:solidFill>
                <a:latin typeface="Times New Roman" panose="02020603050405020304" pitchFamily="18" charset="0"/>
                <a:cs typeface="Times New Roman" panose="02020603050405020304" pitchFamily="18" charset="0"/>
              </a:rPr>
              <a:t>6</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min,</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属于固液共存状态。</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375930270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251912"/>
            <a:ext cx="7346883"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正黑简体"/>
                <a:cs typeface="Times New Roman" panose="02020603050405020304" pitchFamily="18" charset="0"/>
              </a:rPr>
              <a:t>规律</a:t>
            </a:r>
            <a:r>
              <a:rPr lang="zh-CN" altLang="zh-CN" sz="2800" dirty="0" smtClean="0">
                <a:solidFill>
                  <a:srgbClr val="000000"/>
                </a:solidFill>
                <a:latin typeface="NEU-BZ-S92"/>
                <a:ea typeface="方正正黑简体"/>
                <a:cs typeface="Times New Roman" panose="02020603050405020304" pitchFamily="18" charset="0"/>
              </a:rPr>
              <a:t>总结</a:t>
            </a:r>
            <a:r>
              <a:rPr lang="en-US" altLang="zh-CN" sz="2800" dirty="0" smtClean="0">
                <a:solidFill>
                  <a:srgbClr val="000000"/>
                </a:solidFill>
                <a:latin typeface="NEU-BZ-S92"/>
                <a:ea typeface="方正正黑简体"/>
                <a:cs typeface="Times New Roman" panose="02020603050405020304" pitchFamily="18" charset="0"/>
              </a:rPr>
              <a:t>  </a:t>
            </a:r>
            <a:r>
              <a:rPr lang="zh-CN" altLang="zh-CN" sz="28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熔化、凝固的图像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参见下图</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4" name="XW8QXR46.eps" descr="id:2147493987;FounderCES"/>
          <p:cNvPicPr/>
          <p:nvPr/>
        </p:nvPicPr>
        <p:blipFill>
          <a:blip r:embed="rId2">
            <a:clrChange>
              <a:clrFrom>
                <a:srgbClr val="FFFFFF"/>
              </a:clrFrom>
              <a:clrTo>
                <a:srgbClr val="FFFFFF">
                  <a:alpha val="0"/>
                </a:srgbClr>
              </a:clrTo>
            </a:clrChange>
          </a:blip>
          <a:stretch>
            <a:fillRect/>
          </a:stretch>
        </p:blipFill>
        <p:spPr>
          <a:xfrm>
            <a:off x="2046734" y="939427"/>
            <a:ext cx="8440034" cy="2300433"/>
          </a:xfrm>
          <a:prstGeom prst="rect">
            <a:avLst/>
          </a:prstGeom>
        </p:spPr>
      </p:pic>
      <p:pic>
        <p:nvPicPr>
          <p:cNvPr id="5" name="XW8QXR46-1.eps" descr="id:2147493994;FounderCES"/>
          <p:cNvPicPr/>
          <p:nvPr/>
        </p:nvPicPr>
        <p:blipFill>
          <a:blip r:embed="rId3">
            <a:clrChange>
              <a:clrFrom>
                <a:srgbClr val="FFFFFF"/>
              </a:clrFrom>
              <a:clrTo>
                <a:srgbClr val="FFFFFF">
                  <a:alpha val="0"/>
                </a:srgbClr>
              </a:clrTo>
            </a:clrChange>
          </a:blip>
          <a:stretch>
            <a:fillRect/>
          </a:stretch>
        </p:blipFill>
        <p:spPr>
          <a:xfrm>
            <a:off x="2046733" y="3517871"/>
            <a:ext cx="8440034" cy="2311466"/>
          </a:xfrm>
          <a:prstGeom prst="rect">
            <a:avLst/>
          </a:prstGeom>
        </p:spPr>
      </p:pic>
    </p:spTree>
    <p:extLst>
      <p:ext uri="{BB962C8B-B14F-4D97-AF65-F5344CB8AC3E}">
        <p14:creationId xmlns:p14="http://schemas.microsoft.com/office/powerpoint/2010/main" val="4933789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9428"/>
            <a:ext cx="11430000" cy="62540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给某种固体加热时温度随时间变化的曲线如图所示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请根据图像回答下列问题</a:t>
            </a:r>
            <a:r>
              <a:rPr lang="en-US" altLang="zh-CN" sz="2800" dirty="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endParaRPr lang="en-US" altLang="zh-CN" sz="2800" dirty="0">
              <a:solidFill>
                <a:srgbClr val="000000"/>
              </a:solidFill>
              <a:latin typeface="Times New Roman" panose="02020603050405020304" pitchFamily="18" charset="0"/>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dirty="0" smtClean="0">
              <a:solidFill>
                <a:srgbClr val="000000"/>
              </a:solidFill>
              <a:latin typeface="Times New Roman" panose="02020603050405020304" pitchFamily="18" charset="0"/>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dirty="0">
              <a:solidFill>
                <a:srgbClr val="000000"/>
              </a:solidFill>
              <a:latin typeface="Times New Roman" panose="02020603050405020304" pitchFamily="18" charset="0"/>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由图像可知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该固体一定是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晶体</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非晶体</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应选用该</a:t>
            </a:r>
            <a:r>
              <a:rPr lang="zh-CN" altLang="zh-CN" sz="2800" dirty="0" smtClean="0">
                <a:solidFill>
                  <a:srgbClr val="000000"/>
                </a:solidFill>
                <a:latin typeface="Times New Roman" panose="02020603050405020304" pitchFamily="18" charset="0"/>
                <a:cs typeface="Times New Roman" panose="02020603050405020304" pitchFamily="18" charset="0"/>
              </a:rPr>
              <a:t>固体</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较大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较小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的颗粒做实验。</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该物质</a:t>
            </a:r>
            <a:r>
              <a:rPr lang="en-US" altLang="zh-CN" sz="2800" i="1" dirty="0">
                <a:solidFill>
                  <a:srgbClr val="000000"/>
                </a:solidFill>
                <a:latin typeface="Times New Roman" panose="02020603050405020304" pitchFamily="18" charset="0"/>
                <a:cs typeface="Times New Roman" panose="02020603050405020304" pitchFamily="18" charset="0"/>
              </a:rPr>
              <a:t>BC</a:t>
            </a:r>
            <a:r>
              <a:rPr lang="zh-CN" altLang="zh-CN" sz="2800" dirty="0">
                <a:solidFill>
                  <a:srgbClr val="000000"/>
                </a:solidFill>
                <a:latin typeface="Times New Roman" panose="02020603050405020304" pitchFamily="18" charset="0"/>
                <a:cs typeface="Times New Roman" panose="02020603050405020304" pitchFamily="18" charset="0"/>
              </a:rPr>
              <a:t>段处于</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液</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固液共存</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态</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要</a:t>
            </a:r>
            <a:r>
              <a:rPr lang="en-US" altLang="zh-CN" sz="2800" i="1" dirty="0">
                <a:solidFill>
                  <a:srgbClr val="000000"/>
                </a:solidFill>
                <a:latin typeface="Times New Roman" panose="02020603050405020304" pitchFamily="18" charset="0"/>
                <a:cs typeface="Times New Roman" panose="02020603050405020304" pitchFamily="18" charset="0"/>
              </a:rPr>
              <a:t>______</a:t>
            </a:r>
            <a:r>
              <a:rPr lang="zh-CN" altLang="zh-CN" sz="2800" dirty="0" smtClean="0">
                <a:solidFill>
                  <a:srgbClr val="000000"/>
                </a:solidFill>
                <a:latin typeface="Times New Roman" panose="02020603050405020304" pitchFamily="18" charset="0"/>
                <a:cs typeface="Times New Roman" panose="02020603050405020304" pitchFamily="18" charset="0"/>
              </a:rPr>
              <a:t>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但</a:t>
            </a:r>
            <a:r>
              <a:rPr lang="zh-CN" altLang="zh-CN" sz="2800" dirty="0" smtClean="0">
                <a:solidFill>
                  <a:srgbClr val="000000"/>
                </a:solidFill>
                <a:latin typeface="Times New Roman" panose="02020603050405020304" pitchFamily="18" charset="0"/>
                <a:cs typeface="Times New Roman" panose="02020603050405020304" pitchFamily="18" charset="0"/>
              </a:rPr>
              <a:t>温度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该物质熔化过程用时</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min,</a:t>
            </a:r>
            <a:r>
              <a:rPr lang="zh-CN" altLang="zh-CN" sz="2800" dirty="0">
                <a:solidFill>
                  <a:srgbClr val="000000"/>
                </a:solidFill>
                <a:latin typeface="Times New Roman" panose="02020603050405020304" pitchFamily="18" charset="0"/>
                <a:cs typeface="Times New Roman" panose="02020603050405020304" pitchFamily="18" charset="0"/>
              </a:rPr>
              <a:t>该固体的熔点是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NEU-BZ-S92"/>
                <a:cs typeface="宋体" panose="02010600030101010101" pitchFamily="2" charset="-122"/>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6" name="XW8QXR47.eps" descr="id:2147494001;FounderCES"/>
          <p:cNvPicPr/>
          <p:nvPr/>
        </p:nvPicPr>
        <p:blipFill>
          <a:blip r:embed="rId2">
            <a:clrChange>
              <a:clrFrom>
                <a:srgbClr val="FFFFFF"/>
              </a:clrFrom>
              <a:clrTo>
                <a:srgbClr val="FFFFFF">
                  <a:alpha val="0"/>
                </a:srgbClr>
              </a:clrTo>
            </a:clrChange>
          </a:blip>
          <a:stretch>
            <a:fillRect/>
          </a:stretch>
        </p:blipFill>
        <p:spPr>
          <a:xfrm>
            <a:off x="4034456" y="1193199"/>
            <a:ext cx="3486690" cy="2130538"/>
          </a:xfrm>
          <a:prstGeom prst="rect">
            <a:avLst/>
          </a:prstGeom>
        </p:spPr>
      </p:pic>
      <p:sp>
        <p:nvSpPr>
          <p:cNvPr id="3" name="矩形 2"/>
          <p:cNvSpPr>
            <a:spLocks noChangeAspect="1"/>
          </p:cNvSpPr>
          <p:nvPr/>
        </p:nvSpPr>
        <p:spPr>
          <a:xfrm>
            <a:off x="5247289" y="337628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晶体</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3429000" y="393426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较小</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3536564" y="4503685"/>
            <a:ext cx="1710725"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固液</a:t>
            </a:r>
            <a:r>
              <a:rPr lang="zh-CN" altLang="zh-CN" sz="2800" dirty="0" smtClean="0">
                <a:solidFill>
                  <a:srgbClr val="FF0000"/>
                </a:solidFill>
                <a:latin typeface="Times New Roman" panose="02020603050405020304" pitchFamily="18" charset="0"/>
                <a:cs typeface="Times New Roman" panose="02020603050405020304" pitchFamily="18" charset="0"/>
              </a:rPr>
              <a:t>共存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10470932" y="4503685"/>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吸收</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8" name="矩形 7"/>
          <p:cNvSpPr>
            <a:spLocks noChangeAspect="1"/>
          </p:cNvSpPr>
          <p:nvPr/>
        </p:nvSpPr>
        <p:spPr>
          <a:xfrm>
            <a:off x="2543985" y="506166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不变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9" name="矩形 8"/>
          <p:cNvSpPr>
            <a:spLocks noChangeAspect="1"/>
          </p:cNvSpPr>
          <p:nvPr/>
        </p:nvSpPr>
        <p:spPr>
          <a:xfrm>
            <a:off x="4766293" y="5592904"/>
            <a:ext cx="364202"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4</a:t>
            </a:r>
            <a:endParaRPr lang="zh-CN" altLang="en-US" sz="2800" dirty="0"/>
          </a:p>
        </p:txBody>
      </p:sp>
      <p:sp>
        <p:nvSpPr>
          <p:cNvPr id="10" name="矩形 9"/>
          <p:cNvSpPr>
            <a:spLocks noChangeAspect="1"/>
          </p:cNvSpPr>
          <p:nvPr/>
        </p:nvSpPr>
        <p:spPr>
          <a:xfrm>
            <a:off x="9333687" y="5592903"/>
            <a:ext cx="723275" cy="652486"/>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220</a:t>
            </a:r>
            <a:endParaRPr lang="zh-CN" altLang="en-US" sz="2800" dirty="0"/>
          </a:p>
        </p:txBody>
      </p:sp>
    </p:spTree>
    <p:extLst>
      <p:ext uri="{BB962C8B-B14F-4D97-AF65-F5344CB8AC3E}">
        <p14:creationId xmlns:p14="http://schemas.microsoft.com/office/powerpoint/2010/main" val="159550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319381"/>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探究问题</a:t>
            </a:r>
            <a:r>
              <a:rPr lang="zh-CN" altLang="zh-CN" sz="2800" dirty="0" smtClean="0">
                <a:solidFill>
                  <a:srgbClr val="000000"/>
                </a:solidFill>
                <a:latin typeface="NEU-BZ-S92"/>
                <a:ea typeface="方正兰亭中黑_GBK"/>
                <a:cs typeface="Times New Roman" panose="02020603050405020304" pitchFamily="18" charset="0"/>
              </a:rPr>
              <a:t>三</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熔化</a:t>
            </a:r>
            <a:r>
              <a:rPr lang="zh-CN" altLang="zh-CN" sz="2800" dirty="0">
                <a:solidFill>
                  <a:srgbClr val="000000"/>
                </a:solidFill>
                <a:latin typeface="NEU-BZ-S92"/>
                <a:ea typeface="方正兰亭中黑_GBK"/>
                <a:cs typeface="Times New Roman" panose="02020603050405020304" pitchFamily="18" charset="0"/>
              </a:rPr>
              <a:t>和凝固的特点及应用</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【例</a:t>
            </a:r>
            <a:r>
              <a:rPr lang="en-US" altLang="zh-CN" sz="2800" b="1"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夏天在农贸市场卖海鲜产品的摊位上</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经常看到摊主将冰块放在新鲜的海产品上面用于保鲜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这主要是因为冰块</a:t>
            </a:r>
            <a:r>
              <a:rPr lang="zh-CN" altLang="zh-CN" sz="2800" dirty="0" smtClean="0">
                <a:solidFill>
                  <a:srgbClr val="000000"/>
                </a:solidFill>
                <a:latin typeface="Times New Roman" panose="02020603050405020304" pitchFamily="18" charset="0"/>
                <a:cs typeface="Times New Roman" panose="02020603050405020304" pitchFamily="18" charset="0"/>
              </a:rPr>
              <a:t>在</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填物态变化名称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过程中</a:t>
            </a:r>
            <a:r>
              <a:rPr lang="zh-CN" altLang="zh-CN" sz="2800" dirty="0" smtClean="0">
                <a:solidFill>
                  <a:srgbClr val="000000"/>
                </a:solidFill>
                <a:latin typeface="Times New Roman" panose="02020603050405020304" pitchFamily="18" charset="0"/>
                <a:cs typeface="Times New Roman" panose="02020603050405020304" pitchFamily="18" charset="0"/>
              </a:rPr>
              <a:t>要</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吸收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放出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热量。北方冬天在菜窖里放几桶水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菜不易冻坏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这是因为</a:t>
            </a:r>
            <a:r>
              <a:rPr lang="zh-CN" altLang="zh-CN" sz="2800" dirty="0" smtClean="0">
                <a:solidFill>
                  <a:srgbClr val="000000"/>
                </a:solidFill>
                <a:latin typeface="Times New Roman" panose="02020603050405020304" pitchFamily="18" charset="0"/>
                <a:cs typeface="Times New Roman" panose="02020603050405020304" pitchFamily="18" charset="0"/>
              </a:rPr>
              <a:t>水</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填物态变化名称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时</a:t>
            </a:r>
            <a:r>
              <a:rPr lang="zh-CN" altLang="zh-CN" sz="2800" dirty="0" smtClean="0">
                <a:solidFill>
                  <a:srgbClr val="000000"/>
                </a:solidFill>
                <a:latin typeface="Times New Roman" panose="02020603050405020304" pitchFamily="18" charset="0"/>
                <a:cs typeface="Times New Roman" panose="02020603050405020304" pitchFamily="18" charset="0"/>
              </a:rPr>
              <a:t>要</a:t>
            </a:r>
            <a:r>
              <a:rPr lang="en-US" altLang="zh-CN" sz="2800" i="1" dirty="0">
                <a:solidFill>
                  <a:srgbClr val="000000"/>
                </a:solidFill>
                <a:latin typeface="Times New Roman" panose="02020603050405020304" pitchFamily="18" charset="0"/>
                <a:cs typeface="Times New Roman" panose="02020603050405020304" pitchFamily="18" charset="0"/>
              </a:rPr>
              <a:t>__________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吸收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放出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使菜窖内温度不至于太低。</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2" name="矩形 1"/>
          <p:cNvSpPr>
            <a:spLocks noChangeAspect="1"/>
          </p:cNvSpPr>
          <p:nvPr/>
        </p:nvSpPr>
        <p:spPr>
          <a:xfrm>
            <a:off x="8400394" y="1426152"/>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熔化</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3471042" y="1994851"/>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吸收</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6658952" y="2563550"/>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凝固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822435" y="3095525"/>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放出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381000" y="3717845"/>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冰块有较低的温度和熔点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且冰块由固态熔化成液态水的过程中要吸收热量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从而达到保鲜的目的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水凝固时会放出热量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使菜窖内温度不至于太低。</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9542077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54842"/>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【对点训练</a:t>
            </a:r>
            <a:r>
              <a:rPr lang="en-US" altLang="zh-CN" sz="2800" b="1"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我国自主研发的造雪机如图所示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工作时将压缩空气与</a:t>
            </a:r>
            <a:r>
              <a:rPr lang="en-US" altLang="zh-CN" sz="2800" dirty="0">
                <a:solidFill>
                  <a:srgbClr val="000000"/>
                </a:solidFill>
                <a:latin typeface="Times New Roman" panose="02020603050405020304" pitchFamily="18" charset="0"/>
                <a:cs typeface="Times New Roman" panose="02020603050405020304" pitchFamily="18" charset="0"/>
              </a:rPr>
              <a:t>5 </a:t>
            </a:r>
            <a:r>
              <a:rPr lang="zh-CN" altLang="zh-CN" sz="2800" dirty="0">
                <a:solidFill>
                  <a:srgbClr val="000000"/>
                </a:solidFill>
                <a:latin typeface="NEU-BZ-S92"/>
                <a:cs typeface="宋体" panose="02010600030101010101" pitchFamily="2" charset="-122"/>
              </a:rPr>
              <a:t>℃</a:t>
            </a:r>
            <a:r>
              <a:rPr lang="zh-CN" altLang="zh-CN" sz="2800" dirty="0">
                <a:solidFill>
                  <a:srgbClr val="000000"/>
                </a:solidFill>
                <a:latin typeface="Times New Roman" panose="02020603050405020304" pitchFamily="18" charset="0"/>
                <a:cs typeface="Times New Roman" panose="02020603050405020304" pitchFamily="18" charset="0"/>
              </a:rPr>
              <a:t>以下的冷水混合后喷出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水雾在空气中凝结成雪花。</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人造雪</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发生的物态变化是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填物态变化名称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该过程需要</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吸收热量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放出热量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4" name="XW8QXR48.eps" descr="id:2147494015;FounderCES"/>
          <p:cNvPicPr/>
          <p:nvPr/>
        </p:nvPicPr>
        <p:blipFill>
          <a:blip r:embed="rId2"/>
          <a:stretch>
            <a:fillRect/>
          </a:stretch>
        </p:blipFill>
        <p:spPr>
          <a:xfrm>
            <a:off x="4134835" y="2744292"/>
            <a:ext cx="3272644" cy="2444127"/>
          </a:xfrm>
          <a:prstGeom prst="rect">
            <a:avLst/>
          </a:prstGeom>
        </p:spPr>
      </p:pic>
      <p:sp>
        <p:nvSpPr>
          <p:cNvPr id="3" name="矩形 2"/>
          <p:cNvSpPr>
            <a:spLocks noChangeAspect="1"/>
          </p:cNvSpPr>
          <p:nvPr/>
        </p:nvSpPr>
        <p:spPr>
          <a:xfrm>
            <a:off x="2262352" y="157015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凝固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8274269" y="1580666"/>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放出</a:t>
            </a:r>
            <a:r>
              <a:rPr lang="zh-CN" altLang="zh-CN" sz="2800" dirty="0" smtClean="0">
                <a:solidFill>
                  <a:srgbClr val="FF0000"/>
                </a:solidFill>
                <a:latin typeface="Times New Roman" panose="02020603050405020304" pitchFamily="18" charset="0"/>
                <a:cs typeface="Times New Roman" panose="02020603050405020304" pitchFamily="18" charset="0"/>
              </a:rPr>
              <a:t>热量</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41580783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05393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目标</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学习概览</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053938"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基础</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自主预习</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7" name="圆角矩形 26">
            <a:hlinkClick r:id="rId4" action="ppaction://hlinksldjump"/>
          </p:cNvPr>
          <p:cNvSpPr/>
          <p:nvPr/>
        </p:nvSpPr>
        <p:spPr>
          <a:xfrm>
            <a:off x="4053937"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prstClr val="white"/>
                </a:solidFill>
                <a:latin typeface="华文隶书" panose="02010800040101010101" pitchFamily="2" charset="-122"/>
                <a:ea typeface="华文隶书" panose="02010800040101010101" pitchFamily="2" charset="-122"/>
              </a:rPr>
              <a:t>探究</a:t>
            </a:r>
            <a:r>
              <a:rPr lang="en-US" altLang="zh-CN" sz="3600" dirty="0" smtClean="0">
                <a:solidFill>
                  <a:prstClr val="white"/>
                </a:solidFill>
                <a:latin typeface="华文隶书" panose="02010800040101010101" pitchFamily="2" charset="-122"/>
                <a:ea typeface="华文隶书" panose="02010800040101010101" pitchFamily="2" charset="-122"/>
              </a:rPr>
              <a:t>•</a:t>
            </a:r>
            <a:r>
              <a:rPr lang="zh-CN" altLang="en-US" sz="3600" dirty="0" smtClean="0">
                <a:solidFill>
                  <a:prstClr val="white"/>
                </a:solidFill>
                <a:latin typeface="华文隶书" panose="02010800040101010101" pitchFamily="2" charset="-122"/>
                <a:ea typeface="华文隶书" panose="02010800040101010101" pitchFamily="2" charset="-122"/>
              </a:rPr>
              <a:t>重难解析</a:t>
            </a:r>
            <a:endParaRPr lang="zh-CN" altLang="en-US" sz="3600" dirty="0">
              <a:solidFill>
                <a:prstClr val="white"/>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目标</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学习概览</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graphicFrame>
        <p:nvGraphicFramePr>
          <p:cNvPr id="14" name="表格 13"/>
          <p:cNvGraphicFramePr>
            <a:graphicFrameLocks noGrp="1" noChangeAspect="1"/>
          </p:cNvGraphicFramePr>
          <p:nvPr>
            <p:extLst>
              <p:ext uri="{D42A27DB-BD31-4B8C-83A1-F6EECF244321}">
                <p14:modId xmlns:p14="http://schemas.microsoft.com/office/powerpoint/2010/main" val="1448644944"/>
              </p:ext>
            </p:extLst>
          </p:nvPr>
        </p:nvGraphicFramePr>
        <p:xfrm>
          <a:off x="381000" y="1215123"/>
          <a:ext cx="11430000" cy="4267200"/>
        </p:xfrm>
        <a:graphic>
          <a:graphicData uri="http://schemas.openxmlformats.org/drawingml/2006/table">
            <a:tbl>
              <a:tblPr firstRow="1" firstCol="1" bandRow="1"/>
              <a:tblGrid>
                <a:gridCol w="5715000"/>
                <a:gridCol w="5715000"/>
              </a:tblGrid>
              <a:tr h="0">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素养目标</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188085" algn="l"/>
                          <a:tab pos="2163445" algn="l"/>
                          <a:tab pos="3142615" algn="l"/>
                          <a:tab pos="4190365" algn="l"/>
                        </a:tabLst>
                      </a:pPr>
                      <a:r>
                        <a:rPr lang="zh-CN" sz="2800"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思维导图</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能举例说明什么是物态变化。能用熔化和凝固的知识解释自然界和生活中的现象。</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通过探究实验</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总结出固体熔化时温度变化规律与吸热情况。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科学探究</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a:cs typeface="Times New Roman" panose="02020603050405020304" pitchFamily="18" charset="0"/>
                      </a:endParaRPr>
                    </a:p>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能根据熔化过程逆推凝固过程</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能区分晶体和非晶体</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能判断熔点和凝固点。</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物理观念</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NEU-BZ-S92"/>
                          <a:ea typeface="方正书宋_GBK"/>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18" name="25MKG17.eps"/>
          <p:cNvPicPr/>
          <p:nvPr/>
        </p:nvPicPr>
        <p:blipFill>
          <a:blip r:embed="rId3">
            <a:clrChange>
              <a:clrFrom>
                <a:srgbClr val="FFFFFF"/>
              </a:clrFrom>
              <a:clrTo>
                <a:srgbClr val="FFFFFF">
                  <a:alpha val="0"/>
                </a:srgbClr>
              </a:clrTo>
            </a:clrChange>
          </a:blip>
          <a:stretch>
            <a:fillRect/>
          </a:stretch>
        </p:blipFill>
        <p:spPr>
          <a:xfrm>
            <a:off x="6553844" y="1905317"/>
            <a:ext cx="4740231" cy="2993255"/>
          </a:xfrm>
          <a:prstGeom prst="rect">
            <a:avLst/>
          </a:prstGeom>
        </p:spPr>
      </p:pic>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基础</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549386"/>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知识点</a:t>
            </a:r>
            <a:r>
              <a:rPr lang="zh-CN" altLang="zh-CN" sz="2800" dirty="0" smtClean="0">
                <a:solidFill>
                  <a:srgbClr val="000000"/>
                </a:solidFill>
                <a:latin typeface="NEU-BZ-S92"/>
                <a:ea typeface="方正兰亭中黑_GBK"/>
                <a:cs typeface="Times New Roman" panose="02020603050405020304" pitchFamily="18" charset="0"/>
              </a:rPr>
              <a:t>一</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物态</a:t>
            </a:r>
            <a:r>
              <a:rPr lang="zh-CN" altLang="zh-CN" sz="2800" dirty="0">
                <a:solidFill>
                  <a:srgbClr val="000000"/>
                </a:solidFill>
                <a:latin typeface="NEU-BZ-S92"/>
                <a:ea typeface="方正兰亭中黑_GBK"/>
                <a:cs typeface="Times New Roman" panose="02020603050405020304" pitchFamily="18" charset="0"/>
              </a:rPr>
              <a:t>变化</a:t>
            </a:r>
            <a:r>
              <a:rPr lang="zh-CN" altLang="zh-CN" sz="2800" i="1" dirty="0">
                <a:solidFill>
                  <a:srgbClr val="000000"/>
                </a:solidFill>
                <a:latin typeface="Times New Roman" panose="02020603050405020304" pitchFamily="18" charset="0"/>
                <a:cs typeface="Times New Roman" panose="02020603050405020304" pitchFamily="18" charset="0"/>
              </a:rPr>
              <a:t>　</a:t>
            </a:r>
            <a:r>
              <a:rPr lang="zh-CN" altLang="zh-CN" sz="2800" dirty="0">
                <a:solidFill>
                  <a:srgbClr val="000000"/>
                </a:solidFill>
                <a:latin typeface="NEU-BZ-S92"/>
                <a:ea typeface="方正兰亭中黑_GBK"/>
                <a:cs typeface="Times New Roman" panose="02020603050405020304" pitchFamily="18" charset="0"/>
              </a:rPr>
              <a:t>熔化和凝固</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自然界中物质常见的三种状态</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i="1" dirty="0" smtClean="0">
                <a:solidFill>
                  <a:srgbClr val="000000"/>
                </a:solidFill>
                <a:latin typeface="Times New Roman" panose="02020603050405020304" pitchFamily="18" charset="0"/>
                <a:cs typeface="Times New Roman" panose="02020603050405020304" pitchFamily="18" charset="0"/>
              </a:rPr>
              <a:t>________ </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i="1" dirty="0" smtClean="0">
                <a:solidFill>
                  <a:srgbClr val="000000"/>
                </a:solidFill>
                <a:latin typeface="Times New Roman" panose="02020603050405020304" pitchFamily="18" charset="0"/>
                <a:cs typeface="Times New Roman" panose="02020603050405020304" pitchFamily="18" charset="0"/>
              </a:rPr>
              <a:t>________</a:t>
            </a:r>
            <a:r>
              <a:rPr lang="zh-CN" altLang="zh-CN" sz="2800" dirty="0" smtClean="0">
                <a:solidFill>
                  <a:srgbClr val="000000"/>
                </a:solidFill>
                <a:latin typeface="Times New Roman" panose="02020603050405020304" pitchFamily="18" charset="0"/>
                <a:cs typeface="Times New Roman" panose="02020603050405020304" pitchFamily="18" charset="0"/>
              </a:rPr>
              <a:t>和</a:t>
            </a:r>
            <a:r>
              <a:rPr lang="en-US" altLang="zh-CN" sz="2800" i="1" dirty="0" smtClean="0">
                <a:solidFill>
                  <a:srgbClr val="000000"/>
                </a:solidFill>
                <a:latin typeface="Times New Roman" panose="02020603050405020304" pitchFamily="18" charset="0"/>
                <a:cs typeface="Times New Roman" panose="02020603050405020304" pitchFamily="18" charset="0"/>
              </a:rPr>
              <a:t>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物态变化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物质</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间</a:t>
            </a:r>
            <a:r>
              <a:rPr lang="zh-CN" altLang="zh-CN" sz="2800" dirty="0">
                <a:solidFill>
                  <a:srgbClr val="000000"/>
                </a:solidFill>
                <a:latin typeface="Times New Roman" panose="02020603050405020304" pitchFamily="18" charset="0"/>
                <a:cs typeface="Times New Roman" panose="02020603050405020304" pitchFamily="18" charset="0"/>
              </a:rPr>
              <a:t>的变化。</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熔化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物质从</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变成</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的过程。</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4</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凝固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物质</a:t>
            </a:r>
            <a:r>
              <a:rPr lang="zh-CN" altLang="zh-CN" sz="2800" dirty="0" smtClean="0">
                <a:solidFill>
                  <a:srgbClr val="000000"/>
                </a:solidFill>
                <a:latin typeface="Times New Roman" panose="02020603050405020304" pitchFamily="18" charset="0"/>
                <a:cs typeface="Times New Roman" panose="02020603050405020304" pitchFamily="18" charset="0"/>
              </a:rPr>
              <a:t>从</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变成</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的过程。</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5762297" y="2111168"/>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固态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7570076" y="211116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液态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9377855" y="2109450"/>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气态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3029607" y="2663247"/>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各种</a:t>
            </a:r>
            <a:r>
              <a:rPr lang="zh-CN" altLang="zh-CN" sz="2800" dirty="0" smtClean="0">
                <a:solidFill>
                  <a:srgbClr val="FF0000"/>
                </a:solidFill>
                <a:latin typeface="Times New Roman" panose="02020603050405020304" pitchFamily="18" charset="0"/>
                <a:cs typeface="Times New Roman" panose="02020603050405020304" pitchFamily="18" charset="0"/>
              </a:rPr>
              <a:t>状态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17" name="矩形 16"/>
          <p:cNvSpPr>
            <a:spLocks noChangeAspect="1"/>
          </p:cNvSpPr>
          <p:nvPr/>
        </p:nvSpPr>
        <p:spPr>
          <a:xfrm>
            <a:off x="3029607" y="3231731"/>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固态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18" name="矩形 17"/>
          <p:cNvSpPr>
            <a:spLocks noChangeAspect="1"/>
          </p:cNvSpPr>
          <p:nvPr/>
        </p:nvSpPr>
        <p:spPr>
          <a:xfrm>
            <a:off x="5545641" y="323383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液态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30" name="矩形 29"/>
          <p:cNvSpPr>
            <a:spLocks noChangeAspect="1"/>
          </p:cNvSpPr>
          <p:nvPr/>
        </p:nvSpPr>
        <p:spPr>
          <a:xfrm>
            <a:off x="3029607" y="3779564"/>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液态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31" name="矩形 30"/>
          <p:cNvSpPr>
            <a:spLocks noChangeAspect="1"/>
          </p:cNvSpPr>
          <p:nvPr/>
        </p:nvSpPr>
        <p:spPr>
          <a:xfrm>
            <a:off x="5532042" y="377765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固态</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randombar(horizont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randombar(horizontal)">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randombar(horizontal)">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7" grpId="0"/>
      <p:bldP spid="18"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24714"/>
            <a:ext cx="11430000" cy="6814173"/>
          </a:xfrm>
          <a:prstGeom prst="rect">
            <a:avLst/>
          </a:prstGeom>
        </p:spPr>
        <p:txBody>
          <a:bodyPr>
            <a:spAutoFit/>
          </a:bodyPr>
          <a:lstStyle/>
          <a:p>
            <a:pPr>
              <a:lnSpc>
                <a:spcPct val="130000"/>
              </a:lnSpc>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5</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研究固体熔化时温度的变化规律</a:t>
            </a:r>
            <a:r>
              <a:rPr lang="en-US"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实验装置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en-US" altLang="zh-CN" sz="2800" dirty="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dirty="0">
              <a:solidFill>
                <a:srgbClr val="000000"/>
              </a:solidFill>
              <a:latin typeface="Times New Roman" panose="02020603050405020304" pitchFamily="18" charset="0"/>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dirty="0" smtClean="0">
              <a:solidFill>
                <a:srgbClr val="000000"/>
              </a:solidFill>
              <a:latin typeface="Times New Roman" panose="02020603050405020304" pitchFamily="18" charset="0"/>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dirty="0">
              <a:solidFill>
                <a:srgbClr val="000000"/>
              </a:solidFill>
              <a:latin typeface="Times New Roman" panose="02020603050405020304" pitchFamily="18" charset="0"/>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测量工具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温度计、</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实验器材的组装顺序为</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实验结论</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cs typeface="宋体" panose="02010600030101010101" pitchFamily="2" charset="-122"/>
              </a:rPr>
              <a:t>①</a:t>
            </a:r>
            <a:r>
              <a:rPr lang="zh-CN" altLang="zh-CN" sz="2800" dirty="0">
                <a:solidFill>
                  <a:srgbClr val="000000"/>
                </a:solidFill>
                <a:latin typeface="Times New Roman" panose="02020603050405020304" pitchFamily="18" charset="0"/>
                <a:cs typeface="Times New Roman" panose="02020603050405020304" pitchFamily="18" charset="0"/>
              </a:rPr>
              <a:t>海波在熔化前温度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但熔化时温度</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熔化后温度</a:t>
            </a:r>
            <a:r>
              <a:rPr lang="zh-CN" altLang="zh-CN" sz="2800" dirty="0" smtClean="0">
                <a:solidFill>
                  <a:srgbClr val="000000"/>
                </a:solidFill>
                <a:latin typeface="Times New Roman" panose="02020603050405020304" pitchFamily="18" charset="0"/>
                <a:cs typeface="Times New Roman" panose="02020603050405020304" pitchFamily="18" charset="0"/>
              </a:rPr>
              <a:t>继续</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cs typeface="宋体" panose="02010600030101010101" pitchFamily="2" charset="-122"/>
              </a:rPr>
              <a:t>②</a:t>
            </a:r>
            <a:r>
              <a:rPr lang="zh-CN" altLang="zh-CN" sz="2800" dirty="0">
                <a:solidFill>
                  <a:srgbClr val="000000"/>
                </a:solidFill>
                <a:latin typeface="Times New Roman" panose="02020603050405020304" pitchFamily="18" charset="0"/>
                <a:cs typeface="Times New Roman" panose="02020603050405020304" pitchFamily="18" charset="0"/>
              </a:rPr>
              <a:t>石蜡在熔化过程中温度</a:t>
            </a:r>
            <a:r>
              <a:rPr lang="en-US" altLang="zh-CN" sz="2800" i="1" dirty="0" smtClean="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15" name="XW8QXR42.eps" descr="id:2147493888;FounderCES"/>
          <p:cNvPicPr/>
          <p:nvPr/>
        </p:nvPicPr>
        <p:blipFill>
          <a:blip r:embed="rId2">
            <a:clrChange>
              <a:clrFrom>
                <a:srgbClr val="FFFFFF"/>
              </a:clrFrom>
              <a:clrTo>
                <a:srgbClr val="FFFFFF">
                  <a:alpha val="0"/>
                </a:srgbClr>
              </a:clrTo>
            </a:clrChange>
          </a:blip>
          <a:stretch>
            <a:fillRect/>
          </a:stretch>
        </p:blipFill>
        <p:spPr>
          <a:xfrm>
            <a:off x="5091618" y="706368"/>
            <a:ext cx="1284467" cy="2626588"/>
          </a:xfrm>
          <a:prstGeom prst="rect">
            <a:avLst/>
          </a:prstGeom>
        </p:spPr>
      </p:pic>
      <p:sp>
        <p:nvSpPr>
          <p:cNvPr id="2" name="矩形 1"/>
          <p:cNvSpPr>
            <a:spLocks noChangeAspect="1"/>
          </p:cNvSpPr>
          <p:nvPr/>
        </p:nvSpPr>
        <p:spPr>
          <a:xfrm>
            <a:off x="4206766" y="3364486"/>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秒表</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3" name="矩形 2"/>
          <p:cNvSpPr>
            <a:spLocks noChangeAspect="1"/>
          </p:cNvSpPr>
          <p:nvPr/>
        </p:nvSpPr>
        <p:spPr>
          <a:xfrm>
            <a:off x="4490545" y="3912165"/>
            <a:ext cx="1710725"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自下而上</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3712779" y="5039053"/>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不断</a:t>
            </a:r>
            <a:r>
              <a:rPr lang="zh-CN" altLang="zh-CN" sz="2800" dirty="0" smtClean="0">
                <a:solidFill>
                  <a:srgbClr val="FF0000"/>
                </a:solidFill>
                <a:latin typeface="Times New Roman" panose="02020603050405020304" pitchFamily="18" charset="0"/>
                <a:cs typeface="Times New Roman" panose="02020603050405020304" pitchFamily="18" charset="0"/>
              </a:rPr>
              <a:t>升高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7694968" y="5039053"/>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保持</a:t>
            </a:r>
            <a:r>
              <a:rPr lang="zh-CN" altLang="zh-CN" sz="2800" dirty="0" smtClean="0">
                <a:solidFill>
                  <a:srgbClr val="FF0000"/>
                </a:solidFill>
                <a:latin typeface="Times New Roman" panose="02020603050405020304" pitchFamily="18" charset="0"/>
                <a:cs typeface="Times New Roman" panose="02020603050405020304" pitchFamily="18" charset="0"/>
              </a:rPr>
              <a:t>不变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1179786" y="558063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升高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8" name="矩形 7"/>
          <p:cNvSpPr>
            <a:spLocks noChangeAspect="1"/>
          </p:cNvSpPr>
          <p:nvPr/>
        </p:nvSpPr>
        <p:spPr>
          <a:xfrm>
            <a:off x="4490544" y="6129460"/>
            <a:ext cx="1710725"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不断</a:t>
            </a:r>
            <a:r>
              <a:rPr lang="zh-CN" altLang="zh-CN" sz="2800" dirty="0" smtClean="0">
                <a:solidFill>
                  <a:srgbClr val="FF0000"/>
                </a:solidFill>
                <a:latin typeface="Times New Roman" panose="02020603050405020304" pitchFamily="18" charset="0"/>
                <a:cs typeface="Times New Roman" panose="02020603050405020304" pitchFamily="18" charset="0"/>
              </a:rPr>
              <a:t>升高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402531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45422"/>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正黑简体"/>
                <a:cs typeface="Times New Roman" panose="02020603050405020304" pitchFamily="18" charset="0"/>
              </a:rPr>
              <a:t>微思考</a:t>
            </a:r>
            <a:r>
              <a:rPr lang="zh-CN" altLang="zh-CN" sz="2800" dirty="0">
                <a:solidFill>
                  <a:srgbClr val="000000"/>
                </a:solidFill>
                <a:latin typeface="NEU-BZ-S92"/>
                <a:ea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实验中采用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水浴法</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进行加热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而不是直接用酒精灯对试管加热的原因是什么</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381000" y="3018809"/>
            <a:ext cx="9408345" cy="593752"/>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提示</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水浴法</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加热的优点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使被加热的物体受热均匀</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23353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18972"/>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NEU-BZ-S92"/>
                <a:ea typeface="方正兰亭中黑_GBK"/>
                <a:cs typeface="Times New Roman" panose="02020603050405020304" pitchFamily="18" charset="0"/>
              </a:rPr>
              <a:t>知识点</a:t>
            </a:r>
            <a:r>
              <a:rPr lang="zh-CN" altLang="zh-CN" sz="2800" dirty="0" smtClean="0">
                <a:solidFill>
                  <a:srgbClr val="000000"/>
                </a:solidFill>
                <a:latin typeface="NEU-BZ-S92"/>
                <a:ea typeface="方正兰亭中黑_GBK"/>
                <a:cs typeface="Times New Roman" panose="02020603050405020304" pitchFamily="18" charset="0"/>
              </a:rPr>
              <a:t>二</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熔点</a:t>
            </a:r>
            <a:r>
              <a:rPr lang="zh-CN" altLang="zh-CN" sz="2800" dirty="0">
                <a:solidFill>
                  <a:srgbClr val="000000"/>
                </a:solidFill>
                <a:latin typeface="NEU-BZ-S92"/>
                <a:ea typeface="方正兰亭中黑_GBK"/>
                <a:cs typeface="Times New Roman" panose="02020603050405020304" pitchFamily="18" charset="0"/>
              </a:rPr>
              <a:t>和凝固点</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晶体和非晶体</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晶体</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的熔化温度的固体。常见的晶体有冰、海波和各种金属。</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非晶体</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的熔化温度的固体。常见的非晶体有石蜡、松香、玻璃。</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熔点和凝固点</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熔点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晶体</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时</a:t>
            </a:r>
            <a:r>
              <a:rPr lang="zh-CN" altLang="zh-CN" sz="2800" dirty="0">
                <a:solidFill>
                  <a:srgbClr val="000000"/>
                </a:solidFill>
                <a:latin typeface="Times New Roman" panose="02020603050405020304" pitchFamily="18" charset="0"/>
                <a:cs typeface="Times New Roman" panose="02020603050405020304" pitchFamily="18" charset="0"/>
              </a:rPr>
              <a:t>的温度。</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凝固点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液体凝固</a:t>
            </a:r>
            <a:r>
              <a:rPr lang="zh-CN" altLang="zh-CN" sz="2800" dirty="0" smtClean="0">
                <a:solidFill>
                  <a:srgbClr val="000000"/>
                </a:solidFill>
                <a:latin typeface="Times New Roman" panose="02020603050405020304" pitchFamily="18" charset="0"/>
                <a:cs typeface="Times New Roman" panose="02020603050405020304" pitchFamily="18" charset="0"/>
              </a:rPr>
              <a:t>形成</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时</a:t>
            </a:r>
            <a:r>
              <a:rPr lang="zh-CN" altLang="zh-CN" sz="2800" dirty="0">
                <a:solidFill>
                  <a:srgbClr val="000000"/>
                </a:solidFill>
                <a:latin typeface="Times New Roman" panose="02020603050405020304" pitchFamily="18" charset="0"/>
                <a:cs typeface="Times New Roman" panose="02020603050405020304" pitchFamily="18" charset="0"/>
              </a:rPr>
              <a:t>的温度。</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a:ea typeface="方正书宋_GBK"/>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同一种物质的熔点和</a:t>
            </a:r>
            <a:r>
              <a:rPr lang="zh-CN" altLang="zh-CN" sz="2800" dirty="0" smtClean="0">
                <a:solidFill>
                  <a:srgbClr val="000000"/>
                </a:solidFill>
                <a:latin typeface="Times New Roman" panose="02020603050405020304" pitchFamily="18" charset="0"/>
                <a:cs typeface="Times New Roman" panose="02020603050405020304" pitchFamily="18" charset="0"/>
              </a:rPr>
              <a:t>凝固点</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非晶体</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固定的熔点和凝固点。</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a:ea typeface="方正书宋_GBK"/>
              <a:cs typeface="Times New Roman" panose="02020603050405020304" pitchFamily="18" charset="0"/>
            </a:endParaRPr>
          </a:p>
        </p:txBody>
      </p:sp>
      <p:sp>
        <p:nvSpPr>
          <p:cNvPr id="2" name="矩形 1"/>
          <p:cNvSpPr>
            <a:spLocks noChangeAspect="1"/>
          </p:cNvSpPr>
          <p:nvPr/>
        </p:nvSpPr>
        <p:spPr>
          <a:xfrm>
            <a:off x="1852449" y="1237429"/>
            <a:ext cx="1351652"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有</a:t>
            </a:r>
            <a:r>
              <a:rPr lang="zh-CN" altLang="zh-CN" sz="2800" dirty="0" smtClean="0">
                <a:solidFill>
                  <a:srgbClr val="FF0000"/>
                </a:solidFill>
                <a:latin typeface="Times New Roman" panose="02020603050405020304" pitchFamily="18" charset="0"/>
                <a:cs typeface="Times New Roman" panose="02020603050405020304" pitchFamily="18" charset="0"/>
              </a:rPr>
              <a:t>固定</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2052145" y="2355886"/>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没有</a:t>
            </a:r>
            <a:r>
              <a:rPr lang="zh-CN" altLang="zh-CN" sz="2800" dirty="0" smtClean="0">
                <a:solidFill>
                  <a:srgbClr val="FF0000"/>
                </a:solidFill>
                <a:latin typeface="Times New Roman" panose="02020603050405020304" pitchFamily="18" charset="0"/>
                <a:cs typeface="Times New Roman" panose="02020603050405020304" pitchFamily="18" charset="0"/>
              </a:rPr>
              <a:t>固定</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2770291" y="401316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熔化</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4553607" y="457471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晶体</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5454376" y="5125748"/>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相同</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8" name="矩形 7"/>
          <p:cNvSpPr>
            <a:spLocks noChangeAspect="1"/>
          </p:cNvSpPr>
          <p:nvPr/>
        </p:nvSpPr>
        <p:spPr>
          <a:xfrm>
            <a:off x="8715704" y="512574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没有</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364241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51996"/>
            <a:ext cx="5211683" cy="652486"/>
          </a:xfrm>
          <a:prstGeom prst="rect">
            <a:avLst/>
          </a:prstGeom>
        </p:spPr>
        <p:txBody>
          <a:bodyPr wrap="none">
            <a:spAutoFit/>
          </a:bodyPr>
          <a:lstStyle/>
          <a:p>
            <a:pPr>
              <a:lnSpc>
                <a:spcPct val="130000"/>
              </a:lnSpc>
            </a:pPr>
            <a:r>
              <a:rPr lang="zh-CN" altLang="zh-CN" sz="2800" dirty="0">
                <a:solidFill>
                  <a:srgbClr val="000000"/>
                </a:solidFill>
                <a:latin typeface="NEU-BZ-S92"/>
                <a:ea typeface="方正兰亭中黑_GBK"/>
                <a:cs typeface="Times New Roman" panose="02020603050405020304" pitchFamily="18" charset="0"/>
              </a:rPr>
              <a:t>知识点</a:t>
            </a:r>
            <a:r>
              <a:rPr lang="zh-CN" altLang="zh-CN" sz="2800" dirty="0" smtClean="0">
                <a:solidFill>
                  <a:srgbClr val="000000"/>
                </a:solidFill>
                <a:latin typeface="NEU-BZ-S92"/>
                <a:ea typeface="方正兰亭中黑_GBK"/>
                <a:cs typeface="Times New Roman" panose="02020603050405020304" pitchFamily="18" charset="0"/>
              </a:rPr>
              <a:t>三</a:t>
            </a:r>
            <a:r>
              <a:rPr lang="en-US" altLang="zh-CN" sz="2800" dirty="0" smtClean="0">
                <a:solidFill>
                  <a:srgbClr val="000000"/>
                </a:solidFill>
                <a:latin typeface="NEU-BZ-S92"/>
                <a:ea typeface="方正兰亭中黑_GBK"/>
                <a:cs typeface="Times New Roman" panose="02020603050405020304" pitchFamily="18" charset="0"/>
              </a:rPr>
              <a:t>  </a:t>
            </a:r>
            <a:r>
              <a:rPr lang="zh-CN" altLang="zh-CN" sz="2800" dirty="0" smtClean="0">
                <a:solidFill>
                  <a:srgbClr val="000000"/>
                </a:solidFill>
                <a:latin typeface="NEU-BZ-S92"/>
                <a:ea typeface="方正兰亭中黑_GBK"/>
                <a:cs typeface="Times New Roman" panose="02020603050405020304" pitchFamily="18" charset="0"/>
              </a:rPr>
              <a:t>熔化</a:t>
            </a:r>
            <a:r>
              <a:rPr lang="zh-CN" altLang="zh-CN" sz="2800" dirty="0">
                <a:solidFill>
                  <a:srgbClr val="000000"/>
                </a:solidFill>
                <a:latin typeface="NEU-BZ-S92"/>
                <a:ea typeface="方正兰亭中黑_GBK"/>
                <a:cs typeface="Times New Roman" panose="02020603050405020304" pitchFamily="18" charset="0"/>
              </a:rPr>
              <a:t>吸热</a:t>
            </a:r>
            <a:r>
              <a:rPr lang="zh-CN" altLang="zh-CN" sz="2800" i="1" dirty="0">
                <a:solidFill>
                  <a:srgbClr val="000000"/>
                </a:solidFill>
                <a:latin typeface="Times New Roman" panose="02020603050405020304" pitchFamily="18" charset="0"/>
                <a:cs typeface="Times New Roman" panose="02020603050405020304" pitchFamily="18" charset="0"/>
              </a:rPr>
              <a:t>　</a:t>
            </a:r>
            <a:r>
              <a:rPr lang="zh-CN" altLang="zh-CN" sz="2800" dirty="0">
                <a:solidFill>
                  <a:srgbClr val="000000"/>
                </a:solidFill>
                <a:latin typeface="NEU-BZ-S92"/>
                <a:ea typeface="方正兰亭中黑_GBK"/>
                <a:cs typeface="Times New Roman" panose="02020603050405020304" pitchFamily="18" charset="0"/>
              </a:rPr>
              <a:t>凝固放热</a:t>
            </a:r>
            <a:endParaRPr lang="zh-CN" altLang="en-US" sz="2800" dirty="0"/>
          </a:p>
        </p:txBody>
      </p:sp>
      <p:graphicFrame>
        <p:nvGraphicFramePr>
          <p:cNvPr id="4" name="表格 3"/>
          <p:cNvGraphicFramePr>
            <a:graphicFrameLocks noGrp="1" noChangeAspect="1"/>
          </p:cNvGraphicFramePr>
          <p:nvPr>
            <p:extLst>
              <p:ext uri="{D42A27DB-BD31-4B8C-83A1-F6EECF244321}">
                <p14:modId xmlns:p14="http://schemas.microsoft.com/office/powerpoint/2010/main" val="3713475436"/>
              </p:ext>
            </p:extLst>
          </p:nvPr>
        </p:nvGraphicFramePr>
        <p:xfrm>
          <a:off x="381000" y="1604481"/>
          <a:ext cx="11430000" cy="2399107"/>
        </p:xfrm>
        <a:graphic>
          <a:graphicData uri="http://schemas.openxmlformats.org/drawingml/2006/table">
            <a:tbl>
              <a:tblPr firstRow="1" firstCol="1" bandRow="1"/>
              <a:tblGrid>
                <a:gridCol w="1299519"/>
                <a:gridCol w="2619632"/>
                <a:gridCol w="7510849"/>
              </a:tblGrid>
              <a:tr h="479821">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类型</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吸、放热情况</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温度变化</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9643">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熔化</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altLang="zh-CN" sz="2800" i="1" dirty="0" smtClean="0">
                          <a:solidFill>
                            <a:srgbClr val="000000"/>
                          </a:solidFill>
                          <a:effectLst/>
                          <a:latin typeface="Times New Roman" panose="02020603050405020304" pitchFamily="18" charset="0"/>
                          <a:ea typeface="+mn-ea"/>
                          <a:cs typeface="Times New Roman" panose="02020603050405020304" pitchFamily="18" charset="0"/>
                        </a:rPr>
                        <a:t>__________</a:t>
                      </a:r>
                      <a:r>
                        <a:rPr 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热</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晶体熔化时温度</a:t>
                      </a:r>
                      <a:r>
                        <a:rPr lang="en-US" sz="2800"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宋体" panose="02010600030101010101" pitchFamily="2" charset="-122"/>
                          <a:ea typeface="方正书宋_GBK"/>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非晶体熔化时温度</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2800" dirty="0">
                        <a:solidFill>
                          <a:srgbClr val="000000"/>
                        </a:solidFill>
                        <a:effectLst/>
                        <a:latin typeface="NEU-BZ-S92"/>
                        <a:ea typeface="方正书宋_GBK"/>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9643">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凝固</a:t>
                      </a:r>
                      <a:endParaRPr lang="zh-CN" sz="2800">
                        <a:solidFill>
                          <a:srgbClr val="000000"/>
                        </a:solidFill>
                        <a:effectLst/>
                        <a:latin typeface="NEU-BZ-S92"/>
                        <a:ea typeface="方正书宋_GBK"/>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altLang="zh-CN" sz="2800" i="1" dirty="0" smtClean="0">
                          <a:solidFill>
                            <a:srgbClr val="000000"/>
                          </a:solidFill>
                          <a:effectLst/>
                          <a:latin typeface="Times New Roman" panose="02020603050405020304" pitchFamily="18" charset="0"/>
                          <a:ea typeface="+mn-ea"/>
                          <a:cs typeface="Times New Roman" panose="02020603050405020304" pitchFamily="18" charset="0"/>
                        </a:rPr>
                        <a:t>__________</a:t>
                      </a:r>
                      <a:r>
                        <a:rPr 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热</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液体凝固形成晶体时温度</a:t>
                      </a:r>
                      <a:r>
                        <a:rPr lang="en-US" sz="2800"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宋体" panose="02010600030101010101" pitchFamily="2" charset="-122"/>
                          <a:ea typeface="方正书宋_GBK"/>
                          <a:cs typeface="Times New Roman" panose="02020603050405020304" pitchFamily="18" charset="0"/>
                        </a:rPr>
                        <a:t> </a:t>
                      </a:r>
                      <a:endParaRPr lang="zh-CN" sz="2800" dirty="0">
                        <a:solidFill>
                          <a:srgbClr val="000000"/>
                        </a:solidFill>
                        <a:effectLst/>
                        <a:latin typeface="NEU-BZ-S92"/>
                        <a:ea typeface="方正书宋_GBK"/>
                        <a:cs typeface="Times New Roman" panose="02020603050405020304" pitchFamily="18" charset="0"/>
                      </a:endParaRPr>
                    </a:p>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液体凝固形成非晶体时温度</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2800" dirty="0">
                        <a:solidFill>
                          <a:srgbClr val="000000"/>
                        </a:solidFill>
                        <a:effectLst/>
                        <a:latin typeface="NEU-BZ-S92"/>
                        <a:ea typeface="方正书宋_GBK"/>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3" name="矩形 2"/>
          <p:cNvSpPr>
            <a:spLocks noChangeAspect="1"/>
          </p:cNvSpPr>
          <p:nvPr/>
        </p:nvSpPr>
        <p:spPr>
          <a:xfrm>
            <a:off x="2209800" y="2250620"/>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吸</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6855372" y="2039303"/>
            <a:ext cx="1710725"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保持</a:t>
            </a:r>
            <a:r>
              <a:rPr lang="zh-CN" altLang="zh-CN" sz="2800" dirty="0" smtClean="0">
                <a:solidFill>
                  <a:srgbClr val="FF0000"/>
                </a:solidFill>
                <a:latin typeface="Times New Roman" panose="02020603050405020304" pitchFamily="18" charset="0"/>
                <a:cs typeface="Times New Roman" panose="02020603050405020304" pitchFamily="18" charset="0"/>
              </a:rPr>
              <a:t>不变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7149662" y="2451035"/>
            <a:ext cx="1710725"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不断</a:t>
            </a:r>
            <a:r>
              <a:rPr lang="zh-CN" altLang="zh-CN" sz="2800" dirty="0" smtClean="0">
                <a:solidFill>
                  <a:srgbClr val="FF0000"/>
                </a:solidFill>
                <a:latin typeface="Times New Roman" panose="02020603050405020304" pitchFamily="18" charset="0"/>
                <a:cs typeface="Times New Roman" panose="02020603050405020304" pitchFamily="18" charset="0"/>
              </a:rPr>
              <a:t>升高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2209800" y="3196872"/>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放</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8" name="矩形 7"/>
          <p:cNvSpPr>
            <a:spLocks noChangeAspect="1"/>
          </p:cNvSpPr>
          <p:nvPr/>
        </p:nvSpPr>
        <p:spPr>
          <a:xfrm>
            <a:off x="8288804" y="2994028"/>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保持</a:t>
            </a:r>
            <a:r>
              <a:rPr lang="zh-CN" altLang="zh-CN" sz="2800" dirty="0" smtClean="0">
                <a:solidFill>
                  <a:srgbClr val="FF0000"/>
                </a:solidFill>
                <a:latin typeface="Times New Roman" panose="02020603050405020304" pitchFamily="18" charset="0"/>
                <a:cs typeface="Times New Roman" panose="02020603050405020304" pitchFamily="18" charset="0"/>
              </a:rPr>
              <a:t>不变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9" name="矩形 8"/>
          <p:cNvSpPr>
            <a:spLocks noChangeAspect="1"/>
          </p:cNvSpPr>
          <p:nvPr/>
        </p:nvSpPr>
        <p:spPr>
          <a:xfrm>
            <a:off x="8555587" y="3437290"/>
            <a:ext cx="1710725"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不断</a:t>
            </a:r>
            <a:r>
              <a:rPr lang="zh-CN" altLang="zh-CN" sz="2800" dirty="0" smtClean="0">
                <a:solidFill>
                  <a:srgbClr val="FF0000"/>
                </a:solidFill>
                <a:latin typeface="Times New Roman" panose="02020603050405020304" pitchFamily="18" charset="0"/>
                <a:cs typeface="Times New Roman" panose="02020603050405020304" pitchFamily="18" charset="0"/>
              </a:rPr>
              <a:t>降低</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864024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456656"/>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教材素材再利用</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加热某种物质使其熔化过程中温度随时间变化的图像如图所示。由图像可知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该物质是</a:t>
            </a:r>
            <a:r>
              <a:rPr lang="en-US" altLang="zh-CN" sz="2800" i="1" dirty="0" smtClean="0">
                <a:solidFill>
                  <a:srgbClr val="000000"/>
                </a:solidFill>
                <a:latin typeface="Times New Roman" panose="02020603050405020304" pitchFamily="18" charset="0"/>
                <a:cs typeface="Times New Roman" panose="02020603050405020304" pitchFamily="18" charset="0"/>
              </a:rPr>
              <a:t>_________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晶体</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非晶体</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它的熔点是</a:t>
            </a:r>
            <a:r>
              <a:rPr lang="en-US" altLang="zh-CN" sz="2800" i="1" dirty="0" smtClean="0">
                <a:solidFill>
                  <a:srgbClr val="000000"/>
                </a:solidFill>
                <a:latin typeface="Times New Roman" panose="02020603050405020304" pitchFamily="18" charset="0"/>
                <a:cs typeface="Times New Roman" panose="02020603050405020304" pitchFamily="18" charset="0"/>
              </a:rPr>
              <a:t>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从开始熔化到所有物质熔化完毕</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大约持续了</a:t>
            </a:r>
            <a:r>
              <a:rPr lang="en-US" altLang="zh-CN" sz="2800" i="1" dirty="0" smtClean="0">
                <a:solidFill>
                  <a:srgbClr val="000000"/>
                </a:solidFill>
                <a:latin typeface="Times New Roman" panose="02020603050405020304" pitchFamily="18" charset="0"/>
                <a:cs typeface="Times New Roman" panose="02020603050405020304" pitchFamily="18" charset="0"/>
              </a:rPr>
              <a:t>________</a:t>
            </a:r>
            <a:r>
              <a:rPr lang="en-US" altLang="zh-CN" sz="2800" dirty="0">
                <a:solidFill>
                  <a:srgbClr val="000000"/>
                </a:solidFill>
                <a:latin typeface="Times New Roman" panose="02020603050405020304" pitchFamily="18" charset="0"/>
                <a:cs typeface="Times New Roman" panose="02020603050405020304" pitchFamily="18" charset="0"/>
              </a:rPr>
              <a:t>min</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a:ea typeface="方正书宋_GBK"/>
              <a:cs typeface="Times New Roman" panose="02020603050405020304" pitchFamily="18" charset="0"/>
            </a:endParaRPr>
          </a:p>
        </p:txBody>
      </p:sp>
      <p:pic>
        <p:nvPicPr>
          <p:cNvPr id="5" name="XW8QXR43.eps" descr="id:2147493931;FounderCES"/>
          <p:cNvPicPr/>
          <p:nvPr/>
        </p:nvPicPr>
        <p:blipFill>
          <a:blip r:embed="rId2">
            <a:clrChange>
              <a:clrFrom>
                <a:srgbClr val="FFFFFF"/>
              </a:clrFrom>
              <a:clrTo>
                <a:srgbClr val="FFFFFF">
                  <a:alpha val="0"/>
                </a:srgbClr>
              </a:clrTo>
            </a:clrChange>
          </a:blip>
          <a:stretch>
            <a:fillRect/>
          </a:stretch>
        </p:blipFill>
        <p:spPr>
          <a:xfrm>
            <a:off x="4066643" y="2229449"/>
            <a:ext cx="4335952" cy="3277690"/>
          </a:xfrm>
          <a:prstGeom prst="rect">
            <a:avLst/>
          </a:prstGeom>
        </p:spPr>
      </p:pic>
      <p:sp>
        <p:nvSpPr>
          <p:cNvPr id="2" name="矩形 1"/>
          <p:cNvSpPr>
            <a:spLocks noChangeAspect="1"/>
          </p:cNvSpPr>
          <p:nvPr/>
        </p:nvSpPr>
        <p:spPr>
          <a:xfrm>
            <a:off x="5489028" y="102191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晶体</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1463566" y="1601126"/>
            <a:ext cx="1074333" cy="652486"/>
          </a:xfrm>
          <a:prstGeom prst="rect">
            <a:avLst/>
          </a:prstGeom>
        </p:spPr>
        <p:txBody>
          <a:bodyPr wrap="none">
            <a:spAutoFit/>
          </a:bodyPr>
          <a:lstStyle/>
          <a:p>
            <a:pPr>
              <a:lnSpc>
                <a:spcPct val="130000"/>
              </a:lnSpc>
            </a:pPr>
            <a:r>
              <a:rPr lang="en-US" altLang="zh-CN" sz="2800" dirty="0">
                <a:solidFill>
                  <a:srgbClr val="FF0000"/>
                </a:solidFill>
                <a:latin typeface="Times New Roman" panose="02020603050405020304" pitchFamily="18" charset="0"/>
              </a:rPr>
              <a:t>80 </a:t>
            </a:r>
            <a:r>
              <a:rPr lang="zh-CN" altLang="zh-CN" sz="2800" dirty="0" smtClean="0">
                <a:solidFill>
                  <a:srgbClr val="FF0000"/>
                </a:solidFill>
                <a:cs typeface="宋体" panose="02010600030101010101" pitchFamily="2" charset="-122"/>
              </a:rPr>
              <a:t>℃</a:t>
            </a:r>
            <a:r>
              <a:rPr lang="en-US" altLang="zh-CN" sz="2800" dirty="0" smtClean="0">
                <a:solidFill>
                  <a:srgbClr val="FF0000"/>
                </a:solidFill>
                <a:cs typeface="宋体" panose="02010600030101010101" pitchFamily="2" charset="-122"/>
              </a:rPr>
              <a:t> </a:t>
            </a:r>
            <a:endParaRPr lang="zh-CN" altLang="en-US" sz="2800" dirty="0"/>
          </a:p>
        </p:txBody>
      </p:sp>
      <p:sp>
        <p:nvSpPr>
          <p:cNvPr id="6" name="矩形 5"/>
          <p:cNvSpPr>
            <a:spLocks noChangeAspect="1"/>
          </p:cNvSpPr>
          <p:nvPr/>
        </p:nvSpPr>
        <p:spPr>
          <a:xfrm>
            <a:off x="9882353" y="1585178"/>
            <a:ext cx="543739"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rPr>
              <a:t>15</a:t>
            </a:r>
            <a:endParaRPr lang="zh-CN" altLang="en-US" sz="2800" dirty="0"/>
          </a:p>
        </p:txBody>
      </p:sp>
    </p:spTree>
    <p:extLst>
      <p:ext uri="{BB962C8B-B14F-4D97-AF65-F5344CB8AC3E}">
        <p14:creationId xmlns:p14="http://schemas.microsoft.com/office/powerpoint/2010/main" val="669858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309</TotalTime>
  <Words>1190</Words>
  <Application>Microsoft Office PowerPoint</Application>
  <PresentationFormat>宽屏</PresentationFormat>
  <Paragraphs>135</Paragraphs>
  <Slides>20</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20</vt:i4>
      </vt:variant>
    </vt:vector>
  </HeadingPairs>
  <TitlesOfParts>
    <vt:vector size="36" baseType="lpstr">
      <vt:lpstr>NEU-BZ-S92</vt:lpstr>
      <vt:lpstr>方正兰亭中黑_GBK</vt:lpstr>
      <vt:lpstr>方正书宋_GBK</vt:lpstr>
      <vt:lpstr>方正正黑简体</vt:lpstr>
      <vt:lpstr>仿宋</vt:lpstr>
      <vt:lpstr>黑体</vt:lpstr>
      <vt:lpstr>华文隶书</vt:lpstr>
      <vt:lpstr>楷体</vt:lpstr>
      <vt:lpstr>隶书</vt:lpstr>
      <vt:lpstr>宋体</vt:lpstr>
      <vt:lpstr>微软雅黑</vt:lpstr>
      <vt:lpstr>Arial</vt:lpstr>
      <vt:lpstr>Calibri</vt:lpstr>
      <vt:lpstr>Times New Roman</vt:lpstr>
      <vt:lpstr>1_Office 主题</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42</cp:revision>
  <dcterms:created xsi:type="dcterms:W3CDTF">2021-07-19T03:09:34Z</dcterms:created>
  <dcterms:modified xsi:type="dcterms:W3CDTF">2025-09-22T05:44:08Z</dcterms:modified>
</cp:coreProperties>
</file>